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80" r:id="rId3"/>
    <p:sldId id="261" r:id="rId4"/>
    <p:sldId id="281" r:id="rId5"/>
    <p:sldId id="257" r:id="rId6"/>
    <p:sldId id="258" r:id="rId7"/>
    <p:sldId id="284" r:id="rId8"/>
    <p:sldId id="286" r:id="rId9"/>
    <p:sldId id="285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82" r:id="rId18"/>
  </p:sldIdLst>
  <p:sldSz cx="9144000" cy="5143500" type="screen16x9"/>
  <p:notesSz cx="6858000" cy="9144000"/>
  <p:embeddedFontLst>
    <p:embeddedFont>
      <p:font typeface="Montserrat" panose="020B0604020202020204" charset="0"/>
      <p:regular r:id="rId20"/>
      <p:bold r:id="rId21"/>
      <p:italic r:id="rId22"/>
      <p:boldItalic r:id="rId23"/>
    </p:embeddedFont>
    <p:embeddedFont>
      <p:font typeface="MS PGothic" panose="020B0600070205080204" pitchFamily="34" charset="-128"/>
      <p:regular r:id="rId24"/>
    </p:embeddedFont>
    <p:embeddedFont>
      <p:font typeface="Source Sans Pro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F53C5E5-D157-4699-8C30-B540A8342FCF}">
  <a:tblStyle styleId="{BF53C5E5-D157-4699-8C30-B540A8342F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62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7880788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7907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42457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5858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38737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8454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87664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1099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7293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Shape 3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3942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7112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0221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05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82462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66566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85544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7368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9712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25" y="0"/>
            <a:ext cx="9144000" cy="25716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Shape 11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139200" y="645550"/>
            <a:ext cx="6865800" cy="1926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Shape 26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»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Shape 32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1010200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2"/>
          </p:nvPr>
        </p:nvSpPr>
        <p:spPr>
          <a:xfrm>
            <a:off x="4680125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rgbClr val="00BE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" name="Shape 60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»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»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»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●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○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■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●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○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■"/>
              <a:defRPr sz="240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Use%20Case%20Diagram.jp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SequenceDiagram.jp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EAP.jp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conceitual.jp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hyperlink" Target="logico.jpg" TargetMode="Externa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Class%20Diagram.jp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690" y="1127864"/>
            <a:ext cx="5306025" cy="28399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 smtClean="0"/>
              <a:t>MODELAGEM UML</a:t>
            </a:r>
            <a:endParaRPr lang="pt-BR" dirty="0"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2" name="Picture 1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690" y="1317636"/>
            <a:ext cx="3974810" cy="3181925"/>
          </a:xfrm>
          <a:prstGeom prst="rect">
            <a:avLst/>
          </a:prstGeom>
        </p:spPr>
      </p:pic>
      <p:sp>
        <p:nvSpPr>
          <p:cNvPr id="7" name="Shape 90"/>
          <p:cNvSpPr txBox="1">
            <a:spLocks noGrp="1"/>
          </p:cNvSpPr>
          <p:nvPr>
            <p:ph type="body" idx="1"/>
          </p:nvPr>
        </p:nvSpPr>
        <p:spPr>
          <a:xfrm>
            <a:off x="1010200" y="2260610"/>
            <a:ext cx="3156490" cy="1295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b="1" dirty="0" smtClean="0"/>
              <a:t>Diagrama Caso de uso:</a:t>
            </a:r>
            <a:endParaRPr b="1" dirty="0"/>
          </a:p>
          <a:p>
            <a:pPr marL="0" lvl="0" indent="0" algn="just">
              <a:buClr>
                <a:schemeClr val="dk1"/>
              </a:buClr>
              <a:buSzPts val="1100"/>
              <a:buNone/>
            </a:pPr>
            <a:r>
              <a:rPr lang="pt-BR" sz="1800" dirty="0"/>
              <a:t>D</a:t>
            </a:r>
            <a:r>
              <a:rPr lang="pt-BR" sz="1800" dirty="0" smtClean="0"/>
              <a:t>escreve </a:t>
            </a:r>
            <a:r>
              <a:rPr lang="pt-BR" sz="1800" dirty="0"/>
              <a:t>a funcionalidade proposta </a:t>
            </a:r>
            <a:r>
              <a:rPr lang="pt-BR" sz="1800" dirty="0" smtClean="0"/>
              <a:t>dos serviços do site.</a:t>
            </a:r>
            <a:endParaRPr sz="1800" b="1" dirty="0"/>
          </a:p>
        </p:txBody>
      </p:sp>
    </p:spTree>
    <p:extLst>
      <p:ext uri="{BB962C8B-B14F-4D97-AF65-F5344CB8AC3E}">
        <p14:creationId xmlns:p14="http://schemas.microsoft.com/office/powerpoint/2010/main" val="26375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 smtClean="0"/>
              <a:t>MODELAGEM UML</a:t>
            </a:r>
            <a:endParaRPr lang="pt-BR" dirty="0"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" name="Picture 1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401" y="1352146"/>
            <a:ext cx="3217099" cy="3112901"/>
          </a:xfrm>
          <a:prstGeom prst="rect">
            <a:avLst/>
          </a:prstGeom>
        </p:spPr>
      </p:pic>
      <p:sp>
        <p:nvSpPr>
          <p:cNvPr id="7" name="Shape 90"/>
          <p:cNvSpPr txBox="1">
            <a:spLocks noGrp="1"/>
          </p:cNvSpPr>
          <p:nvPr>
            <p:ph type="body" idx="1"/>
          </p:nvPr>
        </p:nvSpPr>
        <p:spPr>
          <a:xfrm>
            <a:off x="1010200" y="1871283"/>
            <a:ext cx="3156490" cy="2074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b="1" dirty="0" smtClean="0"/>
              <a:t>Diagrama de Sequência:</a:t>
            </a:r>
            <a:endParaRPr b="1" dirty="0"/>
          </a:p>
          <a:p>
            <a:pPr marL="0" lvl="0" indent="0" algn="just">
              <a:buClr>
                <a:schemeClr val="dk1"/>
              </a:buClr>
              <a:buSzPts val="1100"/>
              <a:buNone/>
            </a:pPr>
            <a:r>
              <a:rPr lang="pt-BR" sz="1800" dirty="0" smtClean="0"/>
              <a:t>Descreve como </a:t>
            </a:r>
            <a:r>
              <a:rPr lang="pt-BR" sz="1800" dirty="0"/>
              <a:t>as mensagens entre os objetos </a:t>
            </a:r>
            <a:r>
              <a:rPr lang="pt-BR" sz="1800" dirty="0" smtClean="0"/>
              <a:t>serão </a:t>
            </a:r>
            <a:r>
              <a:rPr lang="pt-BR" sz="1800" dirty="0"/>
              <a:t>trocadas </a:t>
            </a:r>
            <a:r>
              <a:rPr lang="pt-BR" sz="1800" dirty="0" smtClean="0"/>
              <a:t>no decorrer da utilização do site.</a:t>
            </a:r>
            <a:endParaRPr sz="1800" b="1" dirty="0"/>
          </a:p>
        </p:txBody>
      </p:sp>
    </p:spTree>
    <p:extLst>
      <p:ext uri="{BB962C8B-B14F-4D97-AF65-F5344CB8AC3E}">
        <p14:creationId xmlns:p14="http://schemas.microsoft.com/office/powerpoint/2010/main" val="236370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pt-BR" dirty="0" smtClean="0"/>
              <a:t>EAP - ESTRUTURA ANALÍTICA DO PROJETO</a:t>
            </a:r>
            <a:endParaRPr lang="pt-BR" dirty="0"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4" name="Picture 3">
            <a:hlinkClick r:id="rId3" action="ppaction://hlinkfile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9"/>
          <a:stretch/>
        </p:blipFill>
        <p:spPr>
          <a:xfrm>
            <a:off x="1044255" y="1320125"/>
            <a:ext cx="7063190" cy="3145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76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 smtClean="0"/>
              <a:t>DESCRITIVO CRONOGRAMA</a:t>
            </a:r>
            <a:endParaRPr lang="pt-BR" dirty="0"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010200" y="1597710"/>
            <a:ext cx="71313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Iniciamos o </a:t>
            </a:r>
            <a:r>
              <a:rPr lang="pt-BR" sz="1600" dirty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projeto </a:t>
            </a:r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em 20/12/2017, o idealizando. </a:t>
            </a:r>
          </a:p>
          <a:p>
            <a:pPr algn="just"/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Em 22/12/2017 </a:t>
            </a:r>
            <a:r>
              <a:rPr lang="pt-BR" sz="1600" dirty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fizemos </a:t>
            </a:r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uma reunião </a:t>
            </a:r>
            <a:r>
              <a:rPr lang="pt-BR" sz="1600" dirty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para decidir as tarefas </a:t>
            </a:r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deste projeto.</a:t>
            </a:r>
          </a:p>
          <a:p>
            <a:pPr algn="just"/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Antes do término do ano o cronograma do projeto foi elaborado, assim como o Wireframe e Benchmark .</a:t>
            </a:r>
            <a:endParaRPr lang="pt-BR" sz="1600" dirty="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algn="just"/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Depois</a:t>
            </a:r>
            <a:r>
              <a:rPr lang="pt-BR" sz="1600" dirty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em 08/01/2018 a equipe iniciou o desenvolvimento do site.</a:t>
            </a:r>
          </a:p>
          <a:p>
            <a:pPr algn="just"/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Até a 3º semana de Janeiro cerca de 80% da documentação do projeto já estava concluída, necessitando apenas de reparos/atualizações.</a:t>
            </a:r>
          </a:p>
          <a:p>
            <a:pPr algn="just"/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Em 22/01/2018 foi feita a exibição Beta do projeto.</a:t>
            </a:r>
          </a:p>
          <a:p>
            <a:pPr algn="just"/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 por fim, dia 29/01/2018 está prevista a apresentação final do projeto.</a:t>
            </a:r>
          </a:p>
          <a:p>
            <a:pPr algn="just"/>
            <a:endParaRPr lang="pt-BR" sz="1600" dirty="0">
              <a:solidFill>
                <a:srgbClr val="25516C"/>
              </a:solidFill>
              <a:latin typeface="Source Sans Pro"/>
              <a:ea typeface="Source Sans Pro"/>
              <a:cs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420065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 smtClean="0"/>
              <a:t>WIREFRAME</a:t>
            </a:r>
            <a:endParaRPr lang="pt-BR" dirty="0"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793" y="1320125"/>
            <a:ext cx="1852263" cy="317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67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 smtClean="0"/>
              <a:t>APRESENTACAO DO PRODUTO</a:t>
            </a:r>
            <a:endParaRPr lang="pt-BR" dirty="0"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680525" y="2063074"/>
            <a:ext cx="579065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18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 site foi desenvolvido com o propósito de oferecer aos usuários uma forma simples e barata de ter acesso a diversas obras literais de diversos gêneros, assim como a capacidade de encontrar pessoas com gostos similares e fazer amizades.</a:t>
            </a:r>
            <a:endParaRPr lang="pt-BR" sz="1800" dirty="0">
              <a:solidFill>
                <a:srgbClr val="25516C"/>
              </a:solidFill>
              <a:latin typeface="Source Sans Pro"/>
              <a:ea typeface="Source Sans Pro"/>
              <a:cs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855395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 smtClean="0"/>
              <a:t>CONCLUSAO</a:t>
            </a:r>
            <a:endParaRPr lang="pt-BR" dirty="0"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680525" y="1458917"/>
            <a:ext cx="579065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Mesmo com o tempo hábil para cumprir com todas as etapas do cronograma proposto, não conseguimos finalizar em 100% o projeto. A falta de conhecimento assim como a de material de apoio comprometeram o andamento do desenvolvimento Back-end do site.</a:t>
            </a:r>
          </a:p>
          <a:p>
            <a:pPr algn="just"/>
            <a:r>
              <a:rPr lang="pt-BR" sz="16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Entretanto, as dificuldades encontradas durante o desenvolvimento do projeto nos deram um maior conhecimento das características e peculiaridades do mesmo, sobretudo nos agregando um maior entendimento e vivência em programação, lógica, e principalmente em trabalho em equipe.</a:t>
            </a:r>
            <a:endParaRPr lang="pt-BR" sz="1600" dirty="0">
              <a:solidFill>
                <a:srgbClr val="25516C"/>
              </a:solidFill>
              <a:latin typeface="Source Sans Pro"/>
              <a:ea typeface="Source Sans Pro"/>
              <a:cs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398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EF2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Shape 604"/>
          <p:cNvSpPr txBox="1"/>
          <p:nvPr/>
        </p:nvSpPr>
        <p:spPr>
          <a:xfrm>
            <a:off x="1450007" y="1832681"/>
            <a:ext cx="6451975" cy="2126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pt-BR" sz="2400" b="1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</a:rPr>
              <a:t>Ninguém </a:t>
            </a:r>
            <a:r>
              <a:rPr lang="pt-BR" sz="2400" b="1" dirty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</a:rPr>
              <a:t>conseguirá trabalhar em equipe se não aprender a </a:t>
            </a:r>
            <a:r>
              <a:rPr lang="pt-BR" sz="2400" b="1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</a:rPr>
              <a:t>ouvir.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pt-BR" sz="2400" b="1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</a:rPr>
              <a:t>Ninguém </a:t>
            </a:r>
            <a:r>
              <a:rPr lang="pt-BR" sz="2400" b="1" dirty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</a:rPr>
              <a:t>aprenderá a ouvir se não aprender a se colocar no lugar dos outros</a:t>
            </a:r>
            <a:r>
              <a:rPr lang="pt-BR" sz="2400" b="1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</a:rPr>
              <a:t>.</a:t>
            </a:r>
          </a:p>
          <a:p>
            <a:pPr lvl="0" algn="ctr">
              <a:buClr>
                <a:schemeClr val="dk1"/>
              </a:buClr>
              <a:buSzPts val="1100"/>
            </a:pPr>
            <a:r>
              <a:rPr lang="pt-BR" sz="24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				</a:t>
            </a:r>
            <a:r>
              <a:rPr lang="pt-BR" sz="2000" dirty="0" smtClean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- </a:t>
            </a:r>
            <a:r>
              <a:rPr lang="pt-BR" sz="2000" dirty="0">
                <a:solidFill>
                  <a:srgbClr val="25516C"/>
                </a:solidFill>
                <a:latin typeface="Source Sans Pro"/>
                <a:ea typeface="Source Sans Pro"/>
                <a:cs typeface="Source Sans Pro"/>
              </a:rPr>
              <a:t>Augusto Cury</a:t>
            </a:r>
            <a:endParaRPr sz="2000" dirty="0">
              <a:solidFill>
                <a:srgbClr val="25516C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05" name="Shape 605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672054" y="807268"/>
            <a:ext cx="12409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0" dirty="0" smtClean="0">
                <a:solidFill>
                  <a:schemeClr val="bg1"/>
                </a:solidFill>
                <a:latin typeface="MS PGothic" panose="020B0600070205080204" pitchFamily="34" charset="-128"/>
                <a:ea typeface="MS PGothic" panose="020B0600070205080204" pitchFamily="34" charset="-128"/>
              </a:rPr>
              <a:t>“</a:t>
            </a:r>
            <a:endParaRPr lang="pt-BR" sz="14000" dirty="0">
              <a:solidFill>
                <a:schemeClr val="bg1"/>
              </a:solidFill>
              <a:latin typeface="MS PGothic" panose="020B0600070205080204" pitchFamily="34" charset="-128"/>
              <a:ea typeface="MS PGothic" panose="020B0600070205080204" pitchFamily="34" charset="-128"/>
            </a:endParaRPr>
          </a:p>
        </p:txBody>
      </p:sp>
      <p:sp>
        <p:nvSpPr>
          <p:cNvPr id="288" name="Shape 610"/>
          <p:cNvSpPr txBox="1"/>
          <p:nvPr/>
        </p:nvSpPr>
        <p:spPr>
          <a:xfrm>
            <a:off x="672054" y="3959679"/>
            <a:ext cx="2796875" cy="69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Apresentação feita por: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 smtClean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Allan Barbosa e Lucas M. N. Xavier.</a:t>
            </a:r>
            <a:endParaRPr sz="1200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EQUIPE</a:t>
            </a:r>
            <a:endParaRPr dirty="0"/>
          </a:p>
        </p:txBody>
      </p:sp>
      <p:sp>
        <p:nvSpPr>
          <p:cNvPr id="307" name="Shape 307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BEF2"/>
              </a:buClr>
              <a:buSzPts val="1800"/>
              <a:buChar char="»"/>
            </a:pPr>
            <a:r>
              <a:rPr lang="pt-BR" sz="1800" dirty="0" smtClean="0">
                <a:solidFill>
                  <a:srgbClr val="25516C"/>
                </a:solidFill>
              </a:rPr>
              <a:t>Lucas M. N. Xavier – Líder de projeto</a:t>
            </a:r>
            <a:endParaRPr sz="1800" dirty="0" smtClean="0">
              <a:solidFill>
                <a:srgbClr val="25516C"/>
              </a:solidFill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1800"/>
              <a:buChar char="»"/>
            </a:pPr>
            <a:r>
              <a:rPr lang="pt-BR" sz="1800" dirty="0" smtClean="0">
                <a:solidFill>
                  <a:srgbClr val="25516C"/>
                </a:solidFill>
              </a:rPr>
              <a:t>Lohan Gil – Gerente de projeto</a:t>
            </a:r>
          </a:p>
          <a:p>
            <a:pPr lvl="0" indent="-342900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en" sz="1800" dirty="0"/>
              <a:t>Pablo Narciso - </a:t>
            </a:r>
            <a:r>
              <a:rPr lang="pt-BR" sz="1800" dirty="0"/>
              <a:t>Consultor f</a:t>
            </a:r>
            <a:r>
              <a:rPr lang="pt-BR" sz="1800" dirty="0" smtClean="0"/>
              <a:t>uncional</a:t>
            </a:r>
          </a:p>
          <a:p>
            <a:pPr lvl="0" indent="-342900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pt-BR" sz="1800" dirty="0" smtClean="0">
                <a:solidFill>
                  <a:srgbClr val="25516C"/>
                </a:solidFill>
              </a:rPr>
              <a:t>Angela de Oliveira – Administradora de banco de dados</a:t>
            </a:r>
          </a:p>
          <a:p>
            <a:pPr lvl="0" indent="-342900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pt-BR" sz="1800" dirty="0" smtClean="0"/>
              <a:t>Alan Barbosa – Gerenciador de conteúdo</a:t>
            </a:r>
            <a:endParaRPr lang="pt-BR" sz="1800" dirty="0" smtClean="0">
              <a:solidFill>
                <a:srgbClr val="25516C"/>
              </a:solidFill>
            </a:endParaRPr>
          </a:p>
          <a:p>
            <a:pPr lvl="0" indent="-342900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pt-BR" sz="1800" dirty="0" smtClean="0"/>
              <a:t>Igor Arruda – Gerenciador de conteúdo</a:t>
            </a:r>
          </a:p>
          <a:p>
            <a:pPr lvl="0" indent="-342900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pt-BR" sz="1800" dirty="0" smtClean="0"/>
              <a:t>Marllon Moreira – Analista de projeto</a:t>
            </a:r>
          </a:p>
          <a:p>
            <a:pPr lvl="0" indent="-342900">
              <a:lnSpc>
                <a:spcPct val="115000"/>
              </a:lnSpc>
              <a:spcBef>
                <a:spcPts val="0"/>
              </a:spcBef>
              <a:buSzPts val="1800"/>
            </a:pPr>
            <a:r>
              <a:rPr lang="pt-BR" sz="1800" dirty="0" smtClean="0">
                <a:solidFill>
                  <a:srgbClr val="25516C"/>
                </a:solidFill>
              </a:rPr>
              <a:t>Nicolas Juan – Analista de projeto</a:t>
            </a:r>
            <a:endParaRPr sz="1800" dirty="0">
              <a:solidFill>
                <a:srgbClr val="25516C"/>
              </a:solidFill>
            </a:endParaRPr>
          </a:p>
        </p:txBody>
      </p:sp>
      <p:sp>
        <p:nvSpPr>
          <p:cNvPr id="308" name="Shape 30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 smtClean="0"/>
              <a:t>OBJETIVO</a:t>
            </a:r>
            <a:endParaRPr sz="1400" dirty="0"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3610786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sz="1800" b="1" dirty="0" smtClean="0">
                <a:solidFill>
                  <a:srgbClr val="00BEF2"/>
                </a:solidFill>
              </a:rPr>
              <a:t>GERAL</a:t>
            </a:r>
            <a:endParaRPr lang="pt-PT" sz="1800" dirty="0" smtClean="0"/>
          </a:p>
          <a:p>
            <a:pPr marL="76200" indent="0" algn="just">
              <a:buNone/>
            </a:pPr>
            <a:r>
              <a:rPr lang="pt-PT" sz="1800" dirty="0" smtClean="0"/>
              <a:t>Criação </a:t>
            </a:r>
            <a:r>
              <a:rPr lang="pt-PT" sz="1800" dirty="0"/>
              <a:t>de uma plataforma on-line que possibilite </a:t>
            </a:r>
            <a:r>
              <a:rPr lang="pt-PT" sz="1800" dirty="0" smtClean="0"/>
              <a:t>a troca de livros entre os usuários, atendendo </a:t>
            </a:r>
            <a:r>
              <a:rPr lang="pt-PT" sz="1800" dirty="0"/>
              <a:t>todos os requisitos de identidade visual da marca, layout, banco de dados e programação.</a:t>
            </a:r>
            <a:endParaRPr lang="pt-BR" sz="1800" dirty="0"/>
          </a:p>
          <a:p>
            <a: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»"/>
            </a:pPr>
            <a:endParaRPr dirty="0"/>
          </a:p>
        </p:txBody>
      </p:sp>
      <p:sp>
        <p:nvSpPr>
          <p:cNvPr id="114" name="Shape 1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5" name="Shape 113"/>
          <p:cNvSpPr txBox="1">
            <a:spLocks/>
          </p:cNvSpPr>
          <p:nvPr/>
        </p:nvSpPr>
        <p:spPr>
          <a:xfrm>
            <a:off x="4620986" y="1434950"/>
            <a:ext cx="3610786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»"/>
              <a:defRPr sz="2400" b="0" i="0" u="none" strike="noStrike" cap="none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»"/>
              <a:defRPr sz="2400" b="0" i="0" u="none" strike="noStrike" cap="none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»"/>
              <a:defRPr sz="2400" b="0" i="0" u="none" strike="noStrike" cap="none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●"/>
              <a:defRPr sz="2400" b="0" i="0" u="none" strike="noStrike" cap="none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EF2"/>
              </a:buClr>
              <a:buSzPts val="2400"/>
              <a:buFont typeface="Source Sans Pro"/>
              <a:buChar char="■"/>
              <a:defRPr sz="2400" b="0" i="0" u="none" strike="noStrike" cap="none">
                <a:solidFill>
                  <a:srgbClr val="25516C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pt-BR" sz="1800" b="1" dirty="0" smtClean="0">
                <a:solidFill>
                  <a:srgbClr val="00BEF2"/>
                </a:solidFill>
              </a:rPr>
              <a:t>ESPECÍFICO</a:t>
            </a:r>
            <a:endParaRPr lang="pt-BR" sz="1800" dirty="0" smtClean="0"/>
          </a:p>
          <a:p>
            <a:pPr marL="0" indent="0" algn="just">
              <a:buNone/>
            </a:pPr>
            <a:r>
              <a:rPr lang="pt-BR" sz="1800" dirty="0" smtClean="0"/>
              <a:t>Crescimento e potencialização do </a:t>
            </a:r>
            <a:r>
              <a:rPr lang="pt-BR" sz="1800" dirty="0"/>
              <a:t>número de associados </a:t>
            </a:r>
            <a:r>
              <a:rPr lang="pt-BR" sz="1800" dirty="0" smtClean="0"/>
              <a:t>à marca assim como seu reconhecimento nacionalmente.</a:t>
            </a:r>
            <a:endParaRPr lang="pt-BR" sz="1800" dirty="0"/>
          </a:p>
          <a:p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BRIEFING</a:t>
            </a:r>
            <a:endParaRPr dirty="0"/>
          </a:p>
        </p:txBody>
      </p:sp>
      <p:sp>
        <p:nvSpPr>
          <p:cNvPr id="314" name="Shape 314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 b="1" dirty="0" smtClean="0"/>
              <a:t>Plano:</a:t>
            </a:r>
          </a:p>
          <a:p>
            <a:pPr marL="1397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dirty="0" smtClean="0"/>
              <a:t>Cliente: Leva Livro</a:t>
            </a:r>
          </a:p>
          <a:p>
            <a:pPr marL="1397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dirty="0"/>
              <a:t>Período: Aproximadamente 2 </a:t>
            </a:r>
            <a:r>
              <a:rPr lang="en" sz="1400" dirty="0" smtClean="0"/>
              <a:t>meses</a:t>
            </a:r>
          </a:p>
          <a:p>
            <a:pPr marL="1397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dirty="0" smtClean="0"/>
              <a:t>Verba: Através de anúncios.</a:t>
            </a:r>
          </a:p>
          <a:p>
            <a:pPr marL="13970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sz="1400" dirty="0" smtClean="0"/>
          </a:p>
          <a:p>
            <a:pPr marL="425450" indent="-28575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pt-BR" sz="1400" b="1" dirty="0" smtClean="0"/>
              <a:t>Resumo:</a:t>
            </a:r>
          </a:p>
          <a:p>
            <a:pPr marL="139700" indent="0">
              <a:lnSpc>
                <a:spcPct val="115000"/>
              </a:lnSpc>
              <a:spcBef>
                <a:spcPts val="0"/>
              </a:spcBef>
              <a:buSzPts val="1400"/>
              <a:buNone/>
            </a:pPr>
            <a:r>
              <a:rPr lang="pt-BR" sz="1400" dirty="0"/>
              <a:t>S</a:t>
            </a:r>
            <a:r>
              <a:rPr lang="pt-BR" sz="1400" dirty="0" smtClean="0"/>
              <a:t>erviço gratuito de troca de livros com uma grande influência de redes sociais.</a:t>
            </a:r>
          </a:p>
          <a:p>
            <a:pPr marL="139700" indent="0">
              <a:lnSpc>
                <a:spcPct val="115000"/>
              </a:lnSpc>
              <a:spcBef>
                <a:spcPts val="0"/>
              </a:spcBef>
              <a:buSzPts val="1400"/>
              <a:buNone/>
            </a:pPr>
            <a:r>
              <a:rPr lang="pt-BR" sz="1400" dirty="0"/>
              <a:t>S</a:t>
            </a:r>
            <a:r>
              <a:rPr lang="pt-BR" sz="1400" dirty="0" smtClean="0"/>
              <a:t>ite de design simples, elegante e com cores vivas, que possua personalidade e atraia públicos de diversas idades.</a:t>
            </a:r>
          </a:p>
          <a:p>
            <a:pPr marL="139700" indent="0">
              <a:lnSpc>
                <a:spcPct val="115000"/>
              </a:lnSpc>
              <a:spcBef>
                <a:spcPts val="0"/>
              </a:spcBef>
              <a:buSzPts val="1400"/>
              <a:buNone/>
            </a:pPr>
            <a:endParaRPr lang="pt-BR" sz="1400" dirty="0" smtClean="0"/>
          </a:p>
          <a:p>
            <a:pPr marL="139700" indent="0">
              <a:lnSpc>
                <a:spcPct val="115000"/>
              </a:lnSpc>
              <a:spcBef>
                <a:spcPts val="0"/>
              </a:spcBef>
              <a:buSzPts val="1400"/>
              <a:buNone/>
            </a:pPr>
            <a:endParaRPr sz="1400" dirty="0"/>
          </a:p>
        </p:txBody>
      </p:sp>
      <p:sp>
        <p:nvSpPr>
          <p:cNvPr id="316" name="Shape 316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BRAINSTORM</a:t>
            </a:r>
            <a:endParaRPr dirty="0"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056" y="1320125"/>
            <a:ext cx="4355587" cy="32348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37767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b="1" dirty="0" smtClean="0"/>
              <a:t>Explicação do Produto:</a:t>
            </a:r>
            <a:endParaRPr b="1" dirty="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 smtClean="0"/>
              <a:t>Nos baseamos no site “portalongfacil.com.br” ao adicionar uma curta e intuitiva descrição do produto.</a:t>
            </a:r>
            <a:endParaRPr b="1" dirty="0"/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900" y="1600200"/>
            <a:ext cx="3523964" cy="2312538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 smtClean="0"/>
              <a:t>BENCHMARKING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37767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b="1" dirty="0" smtClean="0"/>
              <a:t>Frase de efeito:</a:t>
            </a:r>
            <a:endParaRPr b="1" dirty="0"/>
          </a:p>
          <a:p>
            <a:pPr marL="0" lvl="0" indent="0" algn="just">
              <a:buClr>
                <a:schemeClr val="dk1"/>
              </a:buClr>
              <a:buSzPts val="1100"/>
              <a:buNone/>
            </a:pPr>
            <a:r>
              <a:rPr lang="pt-BR" dirty="0" smtClean="0"/>
              <a:t>Nos baseamos no </a:t>
            </a:r>
            <a:r>
              <a:rPr lang="pt-BR" dirty="0"/>
              <a:t>site “</a:t>
            </a:r>
            <a:r>
              <a:rPr lang="pt-BR" dirty="0" smtClean="0"/>
              <a:t>ekloos.org” ao adicionar uma frase de impacto com o objetivo de cativar o visitante.</a:t>
            </a:r>
            <a:endParaRPr b="1" dirty="0"/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900" y="1765354"/>
            <a:ext cx="3523964" cy="198222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 smtClean="0"/>
              <a:t>BENCHMARKING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0782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 smtClean="0"/>
              <a:t>MODELAGEM DE BANCO</a:t>
            </a:r>
            <a:endParaRPr lang="pt-BR" dirty="0"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4" name="Picture 3">
            <a:hlinkClick r:id="rId3" action="ppaction://hlinkfile"/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53" t="7144" r="-1185" b="-7144"/>
          <a:stretch/>
        </p:blipFill>
        <p:spPr>
          <a:xfrm>
            <a:off x="1010200" y="1785900"/>
            <a:ext cx="2973973" cy="2787232"/>
          </a:xfrm>
          <a:prstGeom prst="rect">
            <a:avLst/>
          </a:prstGeom>
        </p:spPr>
      </p:pic>
      <p:pic>
        <p:nvPicPr>
          <p:cNvPr id="5" name="Picture 4">
            <a:hlinkClick r:id="rId5" action="ppaction://hlinkfile"/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6"/>
          <a:stretch/>
        </p:blipFill>
        <p:spPr>
          <a:xfrm>
            <a:off x="5096161" y="1785900"/>
            <a:ext cx="3045339" cy="2691018"/>
          </a:xfrm>
          <a:prstGeom prst="rect">
            <a:avLst/>
          </a:prstGeom>
        </p:spPr>
      </p:pic>
      <p:sp>
        <p:nvSpPr>
          <p:cNvPr id="6" name="Shape 113"/>
          <p:cNvSpPr txBox="1">
            <a:spLocks noGrp="1"/>
          </p:cNvSpPr>
          <p:nvPr>
            <p:ph type="body" idx="1"/>
          </p:nvPr>
        </p:nvSpPr>
        <p:spPr>
          <a:xfrm>
            <a:off x="1010200" y="1325800"/>
            <a:ext cx="2912761" cy="5984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sz="1400" b="1" dirty="0" smtClean="0">
                <a:solidFill>
                  <a:srgbClr val="00BEF2"/>
                </a:solidFill>
              </a:rPr>
              <a:t>MODELO CONCEITUAL</a:t>
            </a:r>
            <a:endParaRPr sz="1400" dirty="0"/>
          </a:p>
        </p:txBody>
      </p:sp>
      <p:sp>
        <p:nvSpPr>
          <p:cNvPr id="7" name="Shape 113"/>
          <p:cNvSpPr txBox="1">
            <a:spLocks noGrp="1"/>
          </p:cNvSpPr>
          <p:nvPr>
            <p:ph type="body" idx="1"/>
          </p:nvPr>
        </p:nvSpPr>
        <p:spPr>
          <a:xfrm>
            <a:off x="5402364" y="1325800"/>
            <a:ext cx="2912761" cy="5984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sz="1400" b="1" dirty="0" smtClean="0">
                <a:solidFill>
                  <a:srgbClr val="00BEF2"/>
                </a:solidFill>
              </a:rPr>
              <a:t>MODELO LÓGICO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3346597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 smtClean="0"/>
              <a:t>MODELAGEM UML</a:t>
            </a:r>
            <a:endParaRPr lang="pt-BR" dirty="0"/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Picture 1">
            <a:hlinkClick r:id="rId3" action="ppaction://hlinkfile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690" y="1886734"/>
            <a:ext cx="3974810" cy="2043728"/>
          </a:xfrm>
          <a:prstGeom prst="rect">
            <a:avLst/>
          </a:prstGeom>
        </p:spPr>
      </p:pic>
      <p:sp>
        <p:nvSpPr>
          <p:cNvPr id="7" name="Shape 90"/>
          <p:cNvSpPr txBox="1">
            <a:spLocks noGrp="1"/>
          </p:cNvSpPr>
          <p:nvPr>
            <p:ph type="body" idx="1"/>
          </p:nvPr>
        </p:nvSpPr>
        <p:spPr>
          <a:xfrm>
            <a:off x="1010200" y="2260610"/>
            <a:ext cx="3156490" cy="1295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b="1" dirty="0" smtClean="0"/>
              <a:t>Diagrama de Classe:</a:t>
            </a:r>
            <a:endParaRPr b="1" dirty="0"/>
          </a:p>
          <a:p>
            <a:pPr marL="0" lvl="0" indent="0" algn="just">
              <a:buClr>
                <a:schemeClr val="dk1"/>
              </a:buClr>
              <a:buSzPts val="1100"/>
              <a:buNone/>
            </a:pPr>
            <a:r>
              <a:rPr lang="pt-BR" sz="1800" dirty="0"/>
              <a:t>D</a:t>
            </a:r>
            <a:r>
              <a:rPr lang="pt-BR" sz="1800" dirty="0" smtClean="0"/>
              <a:t>escreve </a:t>
            </a:r>
            <a:r>
              <a:rPr lang="pt-BR" sz="1800" dirty="0"/>
              <a:t>a </a:t>
            </a:r>
            <a:r>
              <a:rPr lang="pt-BR" sz="1800" dirty="0" smtClean="0"/>
              <a:t>estrutura proposta do sistema.</a:t>
            </a:r>
            <a:endParaRPr sz="1800" b="1" dirty="0"/>
          </a:p>
        </p:txBody>
      </p:sp>
    </p:spTree>
    <p:extLst>
      <p:ext uri="{BB962C8B-B14F-4D97-AF65-F5344CB8AC3E}">
        <p14:creationId xmlns:p14="http://schemas.microsoft.com/office/powerpoint/2010/main" val="1827532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rem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983</TotalTime>
  <Words>559</Words>
  <Application>Microsoft Office PowerPoint</Application>
  <PresentationFormat>On-screen Show (16:9)</PresentationFormat>
  <Paragraphs>80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Montserrat</vt:lpstr>
      <vt:lpstr>MS PGothic</vt:lpstr>
      <vt:lpstr>Source Sans Pro</vt:lpstr>
      <vt:lpstr>Gremio template</vt:lpstr>
      <vt:lpstr>PowerPoint Presentation</vt:lpstr>
      <vt:lpstr>EQUIPE</vt:lpstr>
      <vt:lpstr>OBJETIVO</vt:lpstr>
      <vt:lpstr>BRIEFING</vt:lpstr>
      <vt:lpstr>BRAINSTORM</vt:lpstr>
      <vt:lpstr>BENCHMARKING</vt:lpstr>
      <vt:lpstr>BENCHMARKING</vt:lpstr>
      <vt:lpstr>MODELAGEM DE BANCO</vt:lpstr>
      <vt:lpstr>MODELAGEM UML</vt:lpstr>
      <vt:lpstr>MODELAGEM UML</vt:lpstr>
      <vt:lpstr>MODELAGEM UML</vt:lpstr>
      <vt:lpstr>EAP - ESTRUTURA ANALÍTICA DO PROJETO</vt:lpstr>
      <vt:lpstr>DESCRITIVO CRONOGRAMA</vt:lpstr>
      <vt:lpstr>WIREFRAME</vt:lpstr>
      <vt:lpstr>APRESENTACAO DO PRODUTO</vt:lpstr>
      <vt:lpstr>CONCLUSAO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LEVA LIVRO</dc:title>
  <dc:creator>Pacey</dc:creator>
  <cp:lastModifiedBy>Pacey</cp:lastModifiedBy>
  <cp:revision>31</cp:revision>
  <dcterms:modified xsi:type="dcterms:W3CDTF">2018-01-28T14:08:28Z</dcterms:modified>
</cp:coreProperties>
</file>